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42"/>
  </p:notesMasterIdLst>
  <p:sldIdLst>
    <p:sldId id="256" r:id="rId2"/>
    <p:sldId id="396" r:id="rId3"/>
    <p:sldId id="556" r:id="rId4"/>
    <p:sldId id="452" r:id="rId5"/>
    <p:sldId id="539" r:id="rId6"/>
    <p:sldId id="451" r:id="rId7"/>
    <p:sldId id="519" r:id="rId8"/>
    <p:sldId id="398" r:id="rId9"/>
    <p:sldId id="411" r:id="rId10"/>
    <p:sldId id="549" r:id="rId11"/>
    <p:sldId id="550" r:id="rId12"/>
    <p:sldId id="399" r:id="rId13"/>
    <p:sldId id="516" r:id="rId14"/>
    <p:sldId id="555" r:id="rId15"/>
    <p:sldId id="401" r:id="rId16"/>
    <p:sldId id="400" r:id="rId17"/>
    <p:sldId id="462" r:id="rId18"/>
    <p:sldId id="405" r:id="rId19"/>
    <p:sldId id="397" r:id="rId20"/>
    <p:sldId id="514" r:id="rId21"/>
    <p:sldId id="454" r:id="rId22"/>
    <p:sldId id="552" r:id="rId23"/>
    <p:sldId id="553" r:id="rId24"/>
    <p:sldId id="554" r:id="rId25"/>
    <p:sldId id="561" r:id="rId26"/>
    <p:sldId id="551" r:id="rId27"/>
    <p:sldId id="455" r:id="rId28"/>
    <p:sldId id="450" r:id="rId29"/>
    <p:sldId id="409" r:id="rId30"/>
    <p:sldId id="402" r:id="rId31"/>
    <p:sldId id="403" r:id="rId32"/>
    <p:sldId id="562" r:id="rId33"/>
    <p:sldId id="410" r:id="rId34"/>
    <p:sldId id="463" r:id="rId35"/>
    <p:sldId id="464" r:id="rId36"/>
    <p:sldId id="559" r:id="rId37"/>
    <p:sldId id="560" r:id="rId38"/>
    <p:sldId id="557" r:id="rId39"/>
    <p:sldId id="453" r:id="rId40"/>
    <p:sldId id="44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264"/>
    <a:srgbClr val="FF3300"/>
    <a:srgbClr val="FF3333"/>
    <a:srgbClr val="FF8585"/>
    <a:srgbClr val="F8F29E"/>
    <a:srgbClr val="F6ED7E"/>
    <a:srgbClr val="F5CE7F"/>
    <a:srgbClr val="DD4921"/>
    <a:srgbClr val="A14811"/>
    <a:srgbClr val="2A4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3" autoAdjust="0"/>
    <p:restoredTop sz="84148" autoAdjust="0"/>
  </p:normalViewPr>
  <p:slideViewPr>
    <p:cSldViewPr>
      <p:cViewPr varScale="1">
        <p:scale>
          <a:sx n="59" d="100"/>
          <a:sy n="59" d="100"/>
        </p:scale>
        <p:origin x="160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C3789-2844-4E4C-B367-97F0231D81A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3103B-E4EA-42DE-B5F8-85927FF8D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3103B-E4EA-42DE-B5F8-85927FF8D8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5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See </a:t>
            </a:r>
            <a:r>
              <a:rPr lang="en-US" dirty="0" err="1" smtClean="0"/>
              <a:t>Bengston</a:t>
            </a:r>
            <a:r>
              <a:rPr lang="en-US" dirty="0" smtClean="0"/>
              <a:t> et al. 2012 for a successful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3103B-E4EA-42DE-B5F8-85927FF8D8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8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8BAD6-E84F-4C2B-BF4A-B4260C559429}" type="datetime1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51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  <a:lvl2pPr>
              <a:defRPr>
                <a:solidFill>
                  <a:schemeClr val="bg1"/>
                </a:solidFill>
                <a:latin typeface="Calibri Light" pitchFamily="34" charset="0"/>
              </a:defRPr>
            </a:lvl2pPr>
            <a:lvl3pPr>
              <a:defRPr>
                <a:solidFill>
                  <a:schemeClr val="bg1"/>
                </a:solidFill>
                <a:latin typeface="Calibri Light" pitchFamily="34" charset="0"/>
              </a:defRPr>
            </a:lvl3pPr>
            <a:lvl4pPr>
              <a:defRPr>
                <a:solidFill>
                  <a:schemeClr val="bg1"/>
                </a:solidFill>
                <a:latin typeface="Calibri Light" pitchFamily="34" charset="0"/>
              </a:defRPr>
            </a:lvl4pPr>
            <a:lvl5pPr>
              <a:defRPr>
                <a:solidFill>
                  <a:schemeClr val="bg1"/>
                </a:solidFill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D798C707-393A-4C68-9A63-6FC2D517F5DD}" type="datetime1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6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  <a:lvl2pPr>
              <a:defRPr>
                <a:solidFill>
                  <a:schemeClr val="bg1"/>
                </a:solidFill>
                <a:latin typeface="Calibri Light" pitchFamily="34" charset="0"/>
              </a:defRPr>
            </a:lvl2pPr>
            <a:lvl3pPr>
              <a:defRPr>
                <a:solidFill>
                  <a:schemeClr val="bg1"/>
                </a:solidFill>
                <a:latin typeface="Calibri Light" pitchFamily="34" charset="0"/>
              </a:defRPr>
            </a:lvl3pPr>
            <a:lvl4pPr>
              <a:defRPr>
                <a:solidFill>
                  <a:schemeClr val="bg1"/>
                </a:solidFill>
                <a:latin typeface="Calibri Light" pitchFamily="34" charset="0"/>
              </a:defRPr>
            </a:lvl4pPr>
            <a:lvl5pPr>
              <a:defRPr>
                <a:solidFill>
                  <a:schemeClr val="bg1"/>
                </a:solidFill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5E3B967C-0A3D-4610-A977-E039FA8735A8}" type="datetime1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  <a:lvl2pPr>
              <a:defRPr>
                <a:solidFill>
                  <a:schemeClr val="bg1"/>
                </a:solidFill>
                <a:latin typeface="Calibri Light" pitchFamily="34" charset="0"/>
              </a:defRPr>
            </a:lvl2pPr>
            <a:lvl3pPr>
              <a:defRPr>
                <a:solidFill>
                  <a:schemeClr val="bg1"/>
                </a:solidFill>
                <a:latin typeface="Calibri Light" pitchFamily="34" charset="0"/>
              </a:defRPr>
            </a:lvl3pPr>
            <a:lvl4pPr>
              <a:defRPr>
                <a:solidFill>
                  <a:schemeClr val="bg1"/>
                </a:solidFill>
                <a:latin typeface="Calibri Light" pitchFamily="34" charset="0"/>
              </a:defRPr>
            </a:lvl4pPr>
            <a:lvl5pPr>
              <a:defRPr>
                <a:solidFill>
                  <a:schemeClr val="bg1"/>
                </a:solidFill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E0C5EBF6-59A1-4C35-8D3B-566A9081042E}" type="datetime1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2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Calibri Light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AE6083E6-917D-4414-91E0-A773CFB19ED2}" type="datetime1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6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Calibri Light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Calibri Light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Calibri Light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Calibri Light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Calibri Light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Calibri Light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Calibri Light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Calibri Light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Calibri Light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Calibri Light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97C40707-C12B-4C02-BD0D-BDE518C4AD1E}" type="datetime1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4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Calibri Light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Calibri Light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Calibri Light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Calibri Light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Calibri Light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Calibri Light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Calibri Light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Calibri Light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Calibri Light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Calibri Light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B3B263BE-955B-49BF-8344-85B7681D59BD}" type="datetime1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27B2D591-3D5A-4DAB-938A-29AEBE1F84DB}" type="datetime1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AA55BDBC-0835-4387-944C-0DCC6B66ABDC}" type="datetime1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46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Calibri Light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alibri Light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alibri Light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alibri Light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alibri Light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Calibri Light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C4AAACC4-336E-4792-87EA-43E311D612E9}" type="datetime1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1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Calibri Light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8F36A503-A4D8-48E9-B7F7-F919363A537B}" type="datetime1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6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2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DD78E8CF-FE0D-4DB2-B7B5-8BF21CA5DEEC}" type="datetime1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fld id="{7D6E0E6D-2B06-4E19-B9ED-A02F7FA749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8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hyperlink" Target="https://youtu.be/BZL3XBeG7W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amv5430@psu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8001000" cy="1470025"/>
          </a:xfrm>
        </p:spPr>
        <p:txBody>
          <a:bodyPr>
            <a:noAutofit/>
          </a:bodyPr>
          <a:lstStyle/>
          <a:p>
            <a:r>
              <a:rPr lang="en-US" sz="5000" dirty="0" smtClean="0"/>
              <a:t>Respondent-Driven Sampling:</a:t>
            </a:r>
            <a:br>
              <a:rPr lang="en-US" sz="5000" dirty="0" smtClean="0"/>
            </a:br>
            <a:r>
              <a:rPr lang="en-US" sz="5000" dirty="0" smtClean="0"/>
              <a:t>An Overview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>
            <a:normAutofit lnSpcReduction="10000"/>
          </a:bodyPr>
          <a:lstStyle/>
          <a:p>
            <a:r>
              <a:rPr lang="en-US" sz="4500" b="1" i="1" dirty="0" smtClean="0"/>
              <a:t>Ashton M. Verdery</a:t>
            </a:r>
          </a:p>
          <a:p>
            <a:r>
              <a:rPr lang="en-US" sz="2900" dirty="0" smtClean="0"/>
              <a:t>Duke Network Analysis Center</a:t>
            </a:r>
          </a:p>
          <a:p>
            <a:r>
              <a:rPr lang="en-US" sz="2900" dirty="0" smtClean="0"/>
              <a:t>May, 2018</a:t>
            </a:r>
          </a:p>
        </p:txBody>
      </p:sp>
    </p:spTree>
    <p:extLst>
      <p:ext uri="{BB962C8B-B14F-4D97-AF65-F5344CB8AC3E}">
        <p14:creationId xmlns:p14="http://schemas.microsoft.com/office/powerpoint/2010/main" val="21079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</a:t>
            </a:r>
            <a:r>
              <a:rPr lang="en-US" dirty="0" smtClean="0"/>
              <a:t>fields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8551"/>
            <a:ext cx="8229600" cy="396926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5879314"/>
            <a:ext cx="278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Web of Science. May 2018.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25 </a:t>
            </a:r>
            <a:r>
              <a:rPr lang="en-US" dirty="0" smtClean="0"/>
              <a:t>fields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8551"/>
            <a:ext cx="8229600" cy="396926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5879314"/>
            <a:ext cx="278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Web of Science. May 2018.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78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59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Two parts</a:t>
            </a:r>
          </a:p>
          <a:p>
            <a:pPr marL="0" indent="0">
              <a:buNone/>
            </a:pPr>
            <a:r>
              <a:rPr lang="en-US" dirty="0" smtClean="0"/>
              <a:t>1) Chain </a:t>
            </a:r>
            <a:r>
              <a:rPr lang="en-US" dirty="0"/>
              <a:t>referral / peer recruitment</a:t>
            </a:r>
          </a:p>
          <a:p>
            <a:pPr lvl="1"/>
            <a:r>
              <a:rPr lang="en-US" dirty="0"/>
              <a:t>“Seed” participants receive two coupons</a:t>
            </a:r>
          </a:p>
          <a:p>
            <a:pPr lvl="2"/>
            <a:r>
              <a:rPr lang="en-US" dirty="0"/>
              <a:t>Recruit two new participants each</a:t>
            </a:r>
          </a:p>
          <a:p>
            <a:pPr lvl="2"/>
            <a:r>
              <a:rPr lang="en-US" dirty="0"/>
              <a:t>Dual incentives </a:t>
            </a:r>
            <a:r>
              <a:rPr lang="en-US" dirty="0" smtClean="0"/>
              <a:t>for participation </a:t>
            </a:r>
            <a:r>
              <a:rPr lang="en-US" dirty="0"/>
              <a:t>&amp; recruitment</a:t>
            </a:r>
          </a:p>
          <a:p>
            <a:pPr lvl="2"/>
            <a:r>
              <a:rPr lang="en-US" dirty="0"/>
              <a:t>Each new respondent given 2 coupons to recruit others</a:t>
            </a:r>
          </a:p>
          <a:p>
            <a:pPr lvl="2"/>
            <a:r>
              <a:rPr lang="en-US" dirty="0"/>
              <a:t>Process continues until desired sample size is obtained</a:t>
            </a:r>
          </a:p>
          <a:p>
            <a:pPr lvl="2"/>
            <a:r>
              <a:rPr lang="en-US" dirty="0"/>
              <a:t>(No one participates more than once)</a:t>
            </a:r>
          </a:p>
          <a:p>
            <a:pPr lvl="2"/>
            <a:r>
              <a:rPr lang="en-US" dirty="0"/>
              <a:t>*Researchers lack control of sampling process</a:t>
            </a:r>
          </a:p>
          <a:p>
            <a:pPr marL="0" indent="0">
              <a:buNone/>
            </a:pPr>
            <a:r>
              <a:rPr lang="en-US" dirty="0" smtClean="0"/>
              <a:t>2) Post-recruitment </a:t>
            </a:r>
            <a:r>
              <a:rPr lang="en-US" dirty="0"/>
              <a:t>weighting of cases</a:t>
            </a:r>
          </a:p>
          <a:p>
            <a:pPr lvl="1"/>
            <a:r>
              <a:rPr lang="en-US" dirty="0"/>
              <a:t>Correct for theoretical sampling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Seeds </a:t>
            </a:r>
            <a:r>
              <a:rPr lang="en-US" dirty="0" smtClean="0"/>
              <a:t>&amp; </a:t>
            </a:r>
            <a:r>
              <a:rPr lang="en-US" dirty="0" smtClean="0"/>
              <a:t>coupons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81800" y="5969728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Wirtz</a:t>
            </a:r>
            <a:r>
              <a:rPr lang="en-US" sz="1600" dirty="0" smtClean="0">
                <a:solidFill>
                  <a:schemeClr val="bg1"/>
                </a:solidFill>
              </a:rPr>
              <a:t> et al. 2017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76200" y="1295400"/>
            <a:ext cx="4337750" cy="5426075"/>
          </a:xfrm>
        </p:spPr>
        <p:txBody>
          <a:bodyPr>
            <a:normAutofit/>
          </a:bodyPr>
          <a:lstStyle/>
          <a:p>
            <a:r>
              <a:rPr lang="en-US" dirty="0" smtClean="0"/>
              <a:t>Seeds</a:t>
            </a:r>
          </a:p>
          <a:p>
            <a:pPr lvl="1"/>
            <a:r>
              <a:rPr lang="en-US" dirty="0" smtClean="0"/>
              <a:t>7-10 population members</a:t>
            </a:r>
          </a:p>
          <a:p>
            <a:pPr lvl="1"/>
            <a:r>
              <a:rPr lang="en-US" dirty="0"/>
              <a:t>Convenience </a:t>
            </a:r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Willing </a:t>
            </a:r>
            <a:r>
              <a:rPr lang="en-US" dirty="0"/>
              <a:t>to </a:t>
            </a:r>
            <a:r>
              <a:rPr lang="en-US" dirty="0" smtClean="0"/>
              <a:t>participate</a:t>
            </a:r>
          </a:p>
          <a:p>
            <a:pPr lvl="2"/>
            <a:r>
              <a:rPr lang="en-US" dirty="0" smtClean="0"/>
              <a:t>Large </a:t>
            </a:r>
            <a:r>
              <a:rPr lang="en-US" dirty="0"/>
              <a:t>personal networks </a:t>
            </a:r>
            <a:endParaRPr lang="en-US" dirty="0" smtClean="0"/>
          </a:p>
          <a:p>
            <a:pPr lvl="2"/>
            <a:r>
              <a:rPr lang="en-US" dirty="0" smtClean="0"/>
              <a:t>Diverse on relevant attributes</a:t>
            </a:r>
          </a:p>
          <a:p>
            <a:r>
              <a:rPr lang="en-US" dirty="0" smtClean="0"/>
              <a:t>Distribute coupons</a:t>
            </a:r>
          </a:p>
          <a:p>
            <a:pPr lvl="1"/>
            <a:r>
              <a:rPr lang="en-US" dirty="0" smtClean="0"/>
              <a:t>2 to 3 per respondent</a:t>
            </a:r>
          </a:p>
          <a:p>
            <a:pPr lvl="1"/>
            <a:r>
              <a:rPr lang="en-US" dirty="0" smtClean="0"/>
              <a:t>Uniquely coded for tracking</a:t>
            </a:r>
          </a:p>
          <a:p>
            <a:pPr lvl="2"/>
            <a:r>
              <a:rPr lang="en-US" dirty="0" smtClean="0"/>
              <a:t>Codes given out &amp; redeemed</a:t>
            </a:r>
          </a:p>
          <a:p>
            <a:pPr lvl="1"/>
            <a:r>
              <a:rPr lang="en-US" dirty="0" smtClean="0"/>
              <a:t>Non-physical coupons</a:t>
            </a:r>
          </a:p>
          <a:p>
            <a:pPr lvl="2"/>
            <a:r>
              <a:rPr lang="en-US" dirty="0" smtClean="0"/>
              <a:t>Possible, but challenging</a:t>
            </a:r>
            <a:endParaRPr lang="en-US" dirty="0"/>
          </a:p>
        </p:txBody>
      </p:sp>
      <p:pic>
        <p:nvPicPr>
          <p:cNvPr id="10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0" y="2971799"/>
            <a:ext cx="4694490" cy="2882835"/>
          </a:xfrm>
        </p:spPr>
      </p:pic>
    </p:spTree>
    <p:extLst>
      <p:ext uri="{BB962C8B-B14F-4D97-AF65-F5344CB8AC3E}">
        <p14:creationId xmlns:p14="http://schemas.microsoft.com/office/powerpoint/2010/main" val="89598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5"/>
          <a:stretch/>
        </p:blipFill>
        <p:spPr>
          <a:xfrm>
            <a:off x="3581400" y="1355747"/>
            <a:ext cx="4433683" cy="5349399"/>
          </a:xfrm>
        </p:spPr>
      </p:pic>
      <p:cxnSp>
        <p:nvCxnSpPr>
          <p:cNvPr id="11" name="Straight Arrow Connector 10"/>
          <p:cNvCxnSpPr/>
          <p:nvPr/>
        </p:nvCxnSpPr>
        <p:spPr>
          <a:xfrm>
            <a:off x="3124200" y="3581400"/>
            <a:ext cx="1143000" cy="267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09875" y="2902671"/>
            <a:ext cx="1114425" cy="4128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24138" y="5266928"/>
            <a:ext cx="1050757" cy="4003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2700" y="6356350"/>
            <a:ext cx="1028700" cy="1265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138" y="1540321"/>
            <a:ext cx="3360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Contact number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Consent and study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 description (on back)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0522" y="3318673"/>
            <a:ext cx="182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Valid dates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533" y="4743708"/>
            <a:ext cx="3261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Interview site location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8645" y="6094740"/>
            <a:ext cx="2291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Tracking codes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43794"/>
            <a:ext cx="7866043" cy="5486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51443" y="6291640"/>
            <a:ext cx="297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/>
              <a:t>(Fisher and </a:t>
            </a:r>
            <a:r>
              <a:rPr lang="en-US" sz="1600" dirty="0" err="1" smtClean="0"/>
              <a:t>Merli</a:t>
            </a:r>
            <a:r>
              <a:rPr lang="en-US" sz="1600" dirty="0" smtClean="0"/>
              <a:t>, </a:t>
            </a:r>
            <a:r>
              <a:rPr lang="en-US" sz="1600" i="1" dirty="0" smtClean="0"/>
              <a:t>Net. Sci. </a:t>
            </a:r>
            <a:r>
              <a:rPr lang="en-US" sz="1600" dirty="0" smtClean="0"/>
              <a:t>2014)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094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43510"/>
            <a:ext cx="7315200" cy="53038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198" y="6308793"/>
            <a:ext cx="40386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smtClean="0"/>
              <a:t>Verdery, et </a:t>
            </a:r>
            <a:r>
              <a:rPr lang="en-US" sz="1600" dirty="0"/>
              <a:t>al </a:t>
            </a:r>
            <a:r>
              <a:rPr lang="en-US" sz="1600" i="1" dirty="0" smtClean="0"/>
              <a:t>Soc. Meth.</a:t>
            </a:r>
            <a:r>
              <a:rPr lang="en-US" sz="1600" dirty="0" smtClean="0"/>
              <a:t> 2017)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99" y="1343510"/>
            <a:ext cx="40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Sampled =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7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68" y="1210780"/>
            <a:ext cx="5758832" cy="551069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05398" y="6477000"/>
            <a:ext cx="2590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Merli</a:t>
            </a:r>
            <a:r>
              <a:rPr lang="en-US" sz="1400" dirty="0" smtClean="0"/>
              <a:t>, et </a:t>
            </a:r>
            <a:r>
              <a:rPr lang="en-US" sz="1400" dirty="0"/>
              <a:t>al </a:t>
            </a:r>
            <a:r>
              <a:rPr lang="en-US" sz="1400" i="1" dirty="0" smtClean="0"/>
              <a:t>Soc. Sci. Med.</a:t>
            </a:r>
            <a:r>
              <a:rPr lang="en-US" sz="1400" dirty="0" smtClean="0"/>
              <a:t> 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76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52"/>
            <a:ext cx="8229600" cy="516048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Core </a:t>
            </a:r>
            <a:r>
              <a:rPr lang="en-US" u="sng" dirty="0" smtClean="0"/>
              <a:t>resources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8991600" cy="61722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 smtClean="0"/>
              <a:t>Useful website from Handcock &amp; collaborators</a:t>
            </a:r>
          </a:p>
          <a:p>
            <a:pPr lvl="1">
              <a:spcBef>
                <a:spcPts val="0"/>
              </a:spcBef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hpmrg.org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800" dirty="0" smtClean="0"/>
              <a:t>Manuals for RDS survey design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Johnson tutorial, with questionnaires, consent forms, etc.</a:t>
            </a:r>
          </a:p>
          <a:p>
            <a:pPr lvl="2">
              <a:spcBef>
                <a:spcPts val="0"/>
              </a:spcBef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http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applications.emro.who.int/dsaf/EMRPUB_2013_EN_1539.pdf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CDC, UNAIDS, and others also have useful manuals</a:t>
            </a:r>
          </a:p>
          <a:p>
            <a:pPr lvl="2">
              <a:spcBef>
                <a:spcPts val="0"/>
              </a:spcBef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www.cdc.gov/hiv/pdf/statistics/systems/nhbs/nhbs-idu3_nhbs-het3-protocol.pdf</a:t>
            </a:r>
          </a:p>
          <a:p>
            <a:pPr lvl="2">
              <a:spcBef>
                <a:spcPts val="0"/>
              </a:spcBef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://globalhealthsciences.ucsf.edu/sites/globalhealthsciences.ucsf.edu/files/ibbs-rds-protocol.pdf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800" dirty="0" smtClean="0"/>
              <a:t>Software for RDS analysis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 package “RDS”</a:t>
            </a:r>
          </a:p>
          <a:p>
            <a:pPr lvl="2">
              <a:spcBef>
                <a:spcPts val="0"/>
              </a:spcBef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cran.r-project.org/web/packages/RDS/index.html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RDS analyst and coupon manager, stand alone software for RDS:</a:t>
            </a:r>
          </a:p>
          <a:p>
            <a:pPr lvl="2">
              <a:spcBef>
                <a:spcPts val="0"/>
              </a:spcBef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http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www.respondentdrivensampling.org/main.htm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Stata packages</a:t>
            </a:r>
          </a:p>
          <a:p>
            <a:pPr lvl="2">
              <a:spcBef>
                <a:spcPts val="0"/>
              </a:spcBef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http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www.stata-journal.com/article.html?article=st0247</a:t>
            </a:r>
          </a:p>
          <a:p>
            <a:pPr lvl="2">
              <a:spcBef>
                <a:spcPts val="0"/>
              </a:spcBef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 have unreleased Stata packages for many RDS estimators and RDS multivariate regression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Fisher’s step-by-step guide to making beautiful RDS plots in </a:t>
            </a:r>
            <a:r>
              <a:rPr lang="en-US" sz="2400" dirty="0" err="1" smtClean="0"/>
              <a:t>Pajek</a:t>
            </a:r>
            <a:endParaRPr lang="en-US" sz="2400" dirty="0" smtClean="0"/>
          </a:p>
          <a:p>
            <a:pPr>
              <a:spcBef>
                <a:spcPts val="0"/>
              </a:spcBef>
            </a:pPr>
            <a:r>
              <a:rPr lang="en-US" sz="2400" dirty="0" smtClean="0"/>
              <a:t>Diagnostics for RDS preplanning and post-survey analysis</a:t>
            </a:r>
          </a:p>
          <a:p>
            <a:pPr lvl="1">
              <a:spcBef>
                <a:spcPts val="0"/>
              </a:spcBef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http://www.princeton.edu/~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mjs3/gile_diagnostics_2014.pdf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7841475"/>
              </p:ext>
            </p:extLst>
          </p:nvPr>
        </p:nvGraphicFramePr>
        <p:xfrm>
          <a:off x="4298881" y="1876266"/>
          <a:ext cx="4812792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1279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Network structure assumptions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smtClean="0">
                          <a:effectLst/>
                        </a:rPr>
                        <a:t>There is a social network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smtClean="0">
                          <a:effectLst/>
                        </a:rPr>
                        <a:t>Population size large (N&gt;&gt;n)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Homophily</a:t>
                      </a:r>
                      <a:r>
                        <a:rPr lang="en-US" sz="1800" u="none" strike="noStrike" dirty="0">
                          <a:effectLst/>
                        </a:rPr>
                        <a:t> weak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Community structure weak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Connected </a:t>
                      </a:r>
                      <a:r>
                        <a:rPr lang="en-US" sz="1800" u="none" strike="noStrike" dirty="0" smtClean="0">
                          <a:effectLst/>
                        </a:rPr>
                        <a:t>graph w/1 component (giant component)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All ties reciprocated (undirected)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Known population size 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Sampling assumptions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Sampling with replacement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Single, non-branching chain (1 seed; 1 coupon)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Sufficiently many sample waves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Initial sample of seeds unbiased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Degree accurately measured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Conditionally random referrals (random recruitment)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 smtClean="0"/>
              <a:t>concepts </a:t>
            </a:r>
            <a:r>
              <a:rPr lang="en-US" dirty="0" smtClean="0"/>
              <a:t>&amp; assumptions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6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Baseline assumptions</a:t>
            </a:r>
          </a:p>
          <a:p>
            <a:pPr lvl="1"/>
            <a:r>
              <a:rPr lang="en-US" sz="2000" dirty="0" smtClean="0"/>
              <a:t>People in the population know other population members and will refer them into the study</a:t>
            </a:r>
          </a:p>
          <a:p>
            <a:r>
              <a:rPr lang="en-US" sz="2800" dirty="0" smtClean="0"/>
              <a:t>Key concepts</a:t>
            </a:r>
          </a:p>
          <a:p>
            <a:pPr lvl="1"/>
            <a:r>
              <a:rPr lang="en-US" sz="2000" dirty="0"/>
              <a:t>Primary &amp; secondary interviews</a:t>
            </a:r>
          </a:p>
          <a:p>
            <a:pPr lvl="1"/>
            <a:r>
              <a:rPr lang="en-US" sz="2100" dirty="0" smtClean="0"/>
              <a:t>Bias, sampling variance, &amp; RMSE</a:t>
            </a:r>
          </a:p>
          <a:p>
            <a:pPr lvl="1"/>
            <a:r>
              <a:rPr lang="en-US" sz="2000" dirty="0"/>
              <a:t>Estimates vs. parameters</a:t>
            </a:r>
          </a:p>
          <a:p>
            <a:pPr lvl="1"/>
            <a:r>
              <a:rPr lang="en-US" sz="2000" dirty="0" smtClean="0"/>
              <a:t>Respondent degree</a:t>
            </a:r>
          </a:p>
          <a:p>
            <a:pPr lvl="1"/>
            <a:r>
              <a:rPr lang="en-US" sz="2000" dirty="0" smtClean="0"/>
              <a:t>Random recruitment</a:t>
            </a:r>
          </a:p>
          <a:p>
            <a:pPr lvl="1"/>
            <a:r>
              <a:rPr lang="en-US" sz="2000" dirty="0" smtClean="0"/>
              <a:t>Bottlenecks</a:t>
            </a:r>
          </a:p>
          <a:p>
            <a:r>
              <a:rPr lang="en-US" sz="2400" dirty="0" smtClean="0"/>
              <a:t>Different estimators make different assumptions</a:t>
            </a:r>
          </a:p>
          <a:p>
            <a:pPr lvl="1"/>
            <a:r>
              <a:rPr lang="en-US" sz="2000" dirty="0" smtClean="0"/>
              <a:t>Table provides general list</a:t>
            </a:r>
          </a:p>
          <a:p>
            <a:pPr lvl="2"/>
            <a:r>
              <a:rPr lang="en-US" sz="1800" dirty="0" smtClean="0"/>
              <a:t>Not all estimators make each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42358" y="6139021"/>
            <a:ext cx="23711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sz="1200" dirty="0">
                <a:solidFill>
                  <a:schemeClr val="bg1"/>
                </a:solidFill>
              </a:rPr>
              <a:t>(see </a:t>
            </a:r>
            <a:r>
              <a:rPr lang="en-US" sz="1200" dirty="0" err="1">
                <a:solidFill>
                  <a:schemeClr val="bg1"/>
                </a:solidFill>
              </a:rPr>
              <a:t>Gile</a:t>
            </a:r>
            <a:r>
              <a:rPr lang="en-US" sz="1200" dirty="0">
                <a:solidFill>
                  <a:schemeClr val="bg1"/>
                </a:solidFill>
              </a:rPr>
              <a:t> 2011:144)</a:t>
            </a:r>
          </a:p>
        </p:txBody>
      </p:sp>
    </p:spTree>
    <p:extLst>
      <p:ext uri="{BB962C8B-B14F-4D97-AF65-F5344CB8AC3E}">
        <p14:creationId xmlns:p14="http://schemas.microsoft.com/office/powerpoint/2010/main" val="20065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Leveraging social networks for sampling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How?</a:t>
            </a:r>
          </a:p>
          <a:p>
            <a:r>
              <a:rPr lang="en-US" dirty="0" smtClean="0"/>
              <a:t>What is RDS?</a:t>
            </a:r>
          </a:p>
          <a:p>
            <a:pPr lvl="1"/>
            <a:r>
              <a:rPr lang="en-US" dirty="0" smtClean="0"/>
              <a:t>Hidden populations</a:t>
            </a:r>
          </a:p>
          <a:p>
            <a:pPr lvl="1"/>
            <a:r>
              <a:rPr lang="en-US" dirty="0" smtClean="0"/>
              <a:t>RDS origins and concepts</a:t>
            </a:r>
          </a:p>
          <a:p>
            <a:pPr lvl="1"/>
            <a:r>
              <a:rPr lang="en-US" dirty="0" smtClean="0"/>
              <a:t>RDS applications</a:t>
            </a:r>
          </a:p>
          <a:p>
            <a:pPr lvl="1"/>
            <a:r>
              <a:rPr lang="en-US" dirty="0" smtClean="0"/>
              <a:t>Pitfalls and promises of 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&amp; </a:t>
            </a:r>
            <a:r>
              <a:rPr lang="en-US" dirty="0" smtClean="0"/>
              <a:t>secondary interviews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8946"/>
            <a:ext cx="8176481" cy="5015283"/>
          </a:xfrm>
        </p:spPr>
      </p:pic>
    </p:spTree>
    <p:extLst>
      <p:ext uri="{BB962C8B-B14F-4D97-AF65-F5344CB8AC3E}">
        <p14:creationId xmlns:p14="http://schemas.microsoft.com/office/powerpoint/2010/main" val="35301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6" y="1417637"/>
            <a:ext cx="3867774" cy="49639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922655" y="1447800"/>
                <a:ext cx="5145146" cy="49903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 smtClean="0"/>
                  <a:t> is number of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is the estimated statistic from sample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 smtClean="0"/>
                  <a:t> is the population parameter: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800" dirty="0" smtClean="0"/>
                  <a:t>Bias</a:t>
                </a:r>
                <a:endParaRPr lang="en-US" sz="1800" i="1" dirty="0" smtClean="0"/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limLoc m:val="undOvr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 smtClean="0"/>
              </a:p>
              <a:p>
                <a:pPr lvl="2">
                  <a:spcBef>
                    <a:spcPts val="0"/>
                  </a:spcBef>
                </a:pPr>
                <a:r>
                  <a:rPr lang="en-US" sz="1600" dirty="0" smtClean="0"/>
                  <a:t>“Accuracy”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800" dirty="0" smtClean="0"/>
                  <a:t>Sampling variance</a:t>
                </a:r>
                <a:endParaRPr lang="en-US" sz="1800" i="1" dirty="0" smtClean="0"/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𝑆𝑉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limLoc m:val="undOvr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 smtClean="0"/>
              </a:p>
              <a:p>
                <a:pPr lvl="2">
                  <a:spcBef>
                    <a:spcPts val="0"/>
                  </a:spcBef>
                </a:pPr>
                <a:r>
                  <a:rPr lang="en-US" sz="1600" dirty="0" smtClean="0"/>
                  <a:t>“Precision”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800" dirty="0" smtClean="0"/>
                  <a:t>Root Mean Square Error (RMSE)</a:t>
                </a:r>
                <a:endParaRPr lang="en-US" sz="1800" i="1" dirty="0" smtClean="0"/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𝑏𝑖𝑎𝑠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1600" dirty="0" smtClean="0"/>
              </a:p>
              <a:p>
                <a:pPr lvl="2">
                  <a:spcBef>
                    <a:spcPts val="0"/>
                  </a:spcBef>
                </a:pPr>
                <a:r>
                  <a:rPr lang="en-US" sz="1600" dirty="0" smtClean="0"/>
                  <a:t>Balancing accuracy and precision</a:t>
                </a:r>
              </a:p>
              <a:p>
                <a:pPr lvl="3">
                  <a:spcBef>
                    <a:spcPts val="0"/>
                  </a:spcBef>
                </a:pPr>
                <a:r>
                  <a:rPr lang="en-US" sz="1400" dirty="0" smtClean="0"/>
                  <a:t>There are many other error metrics; I like this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800" dirty="0" smtClean="0"/>
                  <a:t>Design effects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𝐷𝐸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𝑅𝐷𝑆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𝑆𝑅𝑆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 smtClean="0"/>
              </a:p>
              <a:p>
                <a:pPr lvl="2">
                  <a:spcBef>
                    <a:spcPts val="0"/>
                  </a:spcBef>
                </a:pPr>
                <a:r>
                  <a:rPr lang="en-US" sz="1400" dirty="0" smtClean="0"/>
                  <a:t>Precision ratio compared to simple random samples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sz="1400" dirty="0" smtClean="0"/>
                  <a:t>Sample size ratios for equivalent efficiency</a:t>
                </a: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922655" y="1447800"/>
                <a:ext cx="5145146" cy="4990344"/>
              </a:xfrm>
              <a:blipFill rotWithShape="0">
                <a:blip r:embed="rId3"/>
                <a:stretch>
                  <a:fillRect l="-1065" t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6356350"/>
            <a:ext cx="322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Verdery</a:t>
            </a:r>
            <a:r>
              <a:rPr lang="en-US" dirty="0"/>
              <a:t>, </a:t>
            </a:r>
            <a:r>
              <a:rPr lang="en-US" dirty="0" err="1"/>
              <a:t>Merli</a:t>
            </a:r>
            <a:r>
              <a:rPr lang="en-US" dirty="0"/>
              <a:t>, et al. </a:t>
            </a:r>
            <a:r>
              <a:rPr lang="en-US" i="1" dirty="0" err="1"/>
              <a:t>Epid</a:t>
            </a:r>
            <a:r>
              <a:rPr lang="en-US" i="1" dirty="0"/>
              <a:t>. </a:t>
            </a:r>
            <a:r>
              <a:rPr lang="en-US" dirty="0"/>
              <a:t>2015.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10912" y="2983468"/>
            <a:ext cx="1351288" cy="1055132"/>
            <a:chOff x="1010912" y="2983468"/>
            <a:chExt cx="1351288" cy="1055132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600200" y="3352800"/>
              <a:ext cx="762000" cy="6858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10912" y="2983468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Just right?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798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with SRS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47244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Network: Project </a:t>
            </a:r>
            <a:r>
              <a:rPr lang="en-US" dirty="0" smtClean="0"/>
              <a:t>90 (N=4413)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Variable: Percent White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RDS</a:t>
            </a:r>
          </a:p>
          <a:p>
            <a:pPr lvl="1"/>
            <a:r>
              <a:rPr lang="en-US" dirty="0" smtClean="0"/>
              <a:t>Unbiased</a:t>
            </a:r>
            <a:r>
              <a:rPr lang="en-US" dirty="0"/>
              <a:t>, 10 seeds, 3 </a:t>
            </a:r>
            <a:r>
              <a:rPr lang="en-US" dirty="0" smtClean="0"/>
              <a:t>coupons</a:t>
            </a:r>
          </a:p>
          <a:p>
            <a:pPr lvl="1"/>
            <a:r>
              <a:rPr lang="en-US" dirty="0" smtClean="0"/>
              <a:t>Without replacement</a:t>
            </a:r>
            <a:endParaRPr lang="en-US" dirty="0"/>
          </a:p>
          <a:p>
            <a:pPr lvl="1"/>
            <a:r>
              <a:rPr lang="en-US" dirty="0" smtClean="0"/>
              <a:t>N=150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SRS</a:t>
            </a:r>
          </a:p>
          <a:p>
            <a:pPr lvl="1"/>
            <a:r>
              <a:rPr lang="en-US" dirty="0" smtClean="0"/>
              <a:t>Without </a:t>
            </a:r>
            <a:r>
              <a:rPr lang="en-US" dirty="0"/>
              <a:t>replacement</a:t>
            </a:r>
          </a:p>
          <a:p>
            <a:pPr lvl="1"/>
            <a:r>
              <a:rPr lang="en-US" dirty="0" smtClean="0"/>
              <a:t>n=150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" name="Content Placeholder 7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43880"/>
            <a:ext cx="4191000" cy="40997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30787" y="5912176"/>
            <a:ext cx="313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Project 90 network, red nodes=non-white</a:t>
            </a:r>
          </a:p>
          <a:p>
            <a:pPr algn="r"/>
            <a:r>
              <a:rPr lang="en-US" sz="1400" dirty="0" err="1" smtClean="0">
                <a:solidFill>
                  <a:schemeClr val="bg1"/>
                </a:solidFill>
              </a:rPr>
              <a:t>Verdery</a:t>
            </a:r>
            <a:r>
              <a:rPr lang="en-US" sz="1400" dirty="0" smtClean="0">
                <a:solidFill>
                  <a:schemeClr val="bg1"/>
                </a:solidFill>
              </a:rPr>
              <a:t> et al. 2017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1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with </a:t>
            </a:r>
            <a:r>
              <a:rPr lang="en-US" dirty="0" smtClean="0"/>
              <a:t>SRS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172" y="1270104"/>
            <a:ext cx="8265655" cy="55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with SRS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73318" y="1185347"/>
            <a:ext cx="4101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Backup: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youtu.be/BZL3XBeG7W8</a:t>
            </a:r>
            <a:r>
              <a:rPr lang="en-US" dirty="0" smtClean="0"/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RDSvsSR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638" y="1570037"/>
            <a:ext cx="6816725" cy="4525963"/>
          </a:xfrm>
        </p:spPr>
      </p:pic>
    </p:spTree>
    <p:extLst>
      <p:ext uri="{BB962C8B-B14F-4D97-AF65-F5344CB8AC3E}">
        <p14:creationId xmlns:p14="http://schemas.microsoft.com/office/powerpoint/2010/main" val="74412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with </a:t>
            </a:r>
            <a:r>
              <a:rPr lang="en-US" dirty="0" smtClean="0"/>
              <a:t>SRS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4" y="1219200"/>
            <a:ext cx="8261675" cy="5502275"/>
          </a:xfrm>
        </p:spPr>
      </p:pic>
    </p:spTree>
    <p:extLst>
      <p:ext uri="{BB962C8B-B14F-4D97-AF65-F5344CB8AC3E}">
        <p14:creationId xmlns:p14="http://schemas.microsoft.com/office/powerpoint/2010/main" val="3343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Contrast with </a:t>
            </a:r>
            <a:r>
              <a:rPr lang="en-US" dirty="0" smtClean="0"/>
              <a:t>SRS</a:t>
            </a:r>
            <a:br>
              <a:rPr lang="en-US" dirty="0" smtClean="0"/>
            </a:br>
            <a:r>
              <a:rPr lang="en-US" dirty="0" smtClean="0"/>
              <a:t>(n=400)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146" y="1561985"/>
            <a:ext cx="7645707" cy="51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52400" y="1600201"/>
            <a:ext cx="5257800" cy="2925764"/>
          </a:xfrm>
        </p:spPr>
        <p:txBody>
          <a:bodyPr>
            <a:normAutofit/>
          </a:bodyPr>
          <a:lstStyle/>
          <a:p>
            <a:r>
              <a:rPr lang="en-US" dirty="0" smtClean="0"/>
              <a:t>Early RDS work focused on bias</a:t>
            </a:r>
          </a:p>
          <a:p>
            <a:r>
              <a:rPr lang="en-US" dirty="0" smtClean="0"/>
              <a:t>But sampling variance may be a bigger issue</a:t>
            </a:r>
          </a:p>
          <a:p>
            <a:pPr lvl="1"/>
            <a:r>
              <a:rPr lang="en-US" dirty="0" smtClean="0"/>
              <a:t>Design effects</a:t>
            </a:r>
          </a:p>
          <a:p>
            <a:pPr lvl="2"/>
            <a:r>
              <a:rPr lang="en-US" dirty="0" smtClean="0"/>
              <a:t>Can be interpreted as sample size multiplier to achieve the same precision as simple random sampling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&amp; </a:t>
            </a:r>
            <a:r>
              <a:rPr lang="en-US" dirty="0" smtClean="0"/>
              <a:t>sampling </a:t>
            </a:r>
            <a:r>
              <a:rPr lang="en-US" dirty="0" smtClean="0"/>
              <a:t>v</a:t>
            </a:r>
            <a:r>
              <a:rPr lang="en-US" dirty="0" smtClean="0"/>
              <a:t>ariance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4" b="34146"/>
          <a:stretch/>
        </p:blipFill>
        <p:spPr>
          <a:xfrm>
            <a:off x="272535" y="4708528"/>
            <a:ext cx="4960109" cy="1965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44" y="1417638"/>
            <a:ext cx="3454156" cy="532515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5003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Estimates vs. </a:t>
            </a:r>
            <a:r>
              <a:rPr lang="en-US" dirty="0" smtClean="0"/>
              <a:t>parameters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32" y="4699149"/>
            <a:ext cx="3306410" cy="2104233"/>
          </a:xfr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5458" y="1066800"/>
            <a:ext cx="6365342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Worthwhile distinction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Estimates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Parameters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Sampling variance (SV)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RDS mean estimators have high SV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Estimated sampling variance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RDS SV estimators have high bias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Same problem for </a:t>
            </a:r>
            <a:r>
              <a:rPr lang="en-US" dirty="0" err="1" smtClean="0"/>
              <a:t>homophily</a:t>
            </a:r>
            <a:r>
              <a:rPr lang="en-US" dirty="0" smtClean="0"/>
              <a:t> estimates</a:t>
            </a:r>
          </a:p>
          <a:p>
            <a:pPr>
              <a:spcBef>
                <a:spcPts val="0"/>
              </a:spcBef>
            </a:pP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34" y="1143000"/>
            <a:ext cx="2889208" cy="3451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90" y="4461474"/>
            <a:ext cx="3505200" cy="2262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870" y="6324600"/>
            <a:ext cx="10761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Verdery</a:t>
            </a:r>
            <a:r>
              <a:rPr lang="en-US" sz="1100" dirty="0" smtClean="0">
                <a:solidFill>
                  <a:schemeClr val="bg1"/>
                </a:solidFill>
              </a:rPr>
              <a:t> et al., </a:t>
            </a:r>
            <a:r>
              <a:rPr lang="en-US" sz="1100" i="1" dirty="0" smtClean="0">
                <a:solidFill>
                  <a:schemeClr val="bg1"/>
                </a:solidFill>
              </a:rPr>
              <a:t>Plos1</a:t>
            </a:r>
            <a:r>
              <a:rPr lang="en-US" sz="1100" dirty="0" smtClean="0">
                <a:solidFill>
                  <a:schemeClr val="bg1"/>
                </a:solidFill>
              </a:rPr>
              <a:t> 2015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Respondent 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00200"/>
            <a:ext cx="4495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Popularity</a:t>
            </a:r>
          </a:p>
          <a:p>
            <a:pPr lvl="1"/>
            <a:r>
              <a:rPr lang="en-US" dirty="0" smtClean="0"/>
              <a:t>How many incoming ties</a:t>
            </a:r>
          </a:p>
          <a:p>
            <a:pPr lvl="2"/>
            <a:r>
              <a:rPr lang="en-US" dirty="0" smtClean="0"/>
              <a:t>network assumed undirected</a:t>
            </a:r>
          </a:p>
          <a:p>
            <a:r>
              <a:rPr lang="en-US" dirty="0" smtClean="0"/>
              <a:t>Typical solicitation</a:t>
            </a:r>
          </a:p>
          <a:p>
            <a:pPr lvl="1"/>
            <a:r>
              <a:rPr lang="en-US" dirty="0" smtClean="0"/>
              <a:t>“how </a:t>
            </a:r>
            <a:r>
              <a:rPr lang="en-US" dirty="0"/>
              <a:t>many people do you know (you know their name and they know yours) who have exchanged sex for money in the past six months</a:t>
            </a:r>
            <a:r>
              <a:rPr lang="en-US" dirty="0" smtClean="0"/>
              <a:t>?”</a:t>
            </a:r>
          </a:p>
          <a:p>
            <a:pPr lvl="1"/>
            <a:r>
              <a:rPr lang="en-US" dirty="0" smtClean="0"/>
              <a:t>Often, successive restrictions</a:t>
            </a:r>
          </a:p>
          <a:p>
            <a:pPr lvl="2"/>
            <a:r>
              <a:rPr lang="en-US" dirty="0" smtClean="0"/>
              <a:t>Last 30 days, live in area, etc.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447800"/>
                <a:ext cx="4419600" cy="171228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Key element of most mean estimators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447800"/>
                <a:ext cx="4419600" cy="1712281"/>
              </a:xfrm>
              <a:blipFill rotWithShape="0">
                <a:blip r:embed="rId2"/>
                <a:stretch>
                  <a:fillRect l="-220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60080"/>
            <a:ext cx="4507264" cy="34067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7500" y="6550223"/>
            <a:ext cx="2590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</a:rPr>
              <a:t>Merli</a:t>
            </a:r>
            <a:r>
              <a:rPr lang="en-US" sz="1400" dirty="0" smtClean="0">
                <a:solidFill>
                  <a:schemeClr val="bg1"/>
                </a:solidFill>
              </a:rPr>
              <a:t>, et </a:t>
            </a:r>
            <a:r>
              <a:rPr lang="en-US" sz="1400" dirty="0">
                <a:solidFill>
                  <a:schemeClr val="bg1"/>
                </a:solidFill>
              </a:rPr>
              <a:t>al </a:t>
            </a:r>
            <a:r>
              <a:rPr lang="en-US" sz="1400" i="1" dirty="0" smtClean="0">
                <a:solidFill>
                  <a:schemeClr val="bg1"/>
                </a:solidFill>
              </a:rPr>
              <a:t>Soc. Sci. Med.</a:t>
            </a:r>
            <a:r>
              <a:rPr lang="en-US" sz="1400" dirty="0" smtClean="0">
                <a:solidFill>
                  <a:schemeClr val="bg1"/>
                </a:solidFill>
              </a:rPr>
              <a:t> 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1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Samples from social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98" y="1371600"/>
            <a:ext cx="7279604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Assumption: </a:t>
            </a:r>
            <a:r>
              <a:rPr lang="en-US" dirty="0" smtClean="0"/>
              <a:t>“random </a:t>
            </a:r>
            <a:r>
              <a:rPr lang="en-US" dirty="0" smtClean="0"/>
              <a:t>recruitment”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2188" y="344324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A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49672" y="196527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B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049672" y="344324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C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8" idx="7"/>
            <a:endCxn id="9" idx="3"/>
          </p:cNvCxnSpPr>
          <p:nvPr/>
        </p:nvCxnSpPr>
        <p:spPr>
          <a:xfrm flipV="1">
            <a:off x="3672677" y="2745767"/>
            <a:ext cx="1510906" cy="83138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74693" y="486246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6"/>
            <a:endCxn id="10" idx="2"/>
          </p:cNvCxnSpPr>
          <p:nvPr/>
        </p:nvCxnSpPr>
        <p:spPr>
          <a:xfrm>
            <a:off x="3806588" y="3900440"/>
            <a:ext cx="12430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5"/>
            <a:endCxn id="15" idx="1"/>
          </p:cNvCxnSpPr>
          <p:nvPr/>
        </p:nvCxnSpPr>
        <p:spPr>
          <a:xfrm>
            <a:off x="3672677" y="4223729"/>
            <a:ext cx="1402016" cy="10959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27407" y="2556087"/>
            <a:ext cx="6976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3/9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6115" y="3423385"/>
            <a:ext cx="6976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3/9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79316" y="4136781"/>
            <a:ext cx="6976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3/9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practice: </a:t>
            </a:r>
            <a:r>
              <a:rPr lang="en-US" dirty="0" smtClean="0"/>
              <a:t>“preferential </a:t>
            </a:r>
            <a:r>
              <a:rPr lang="en-US" dirty="0" smtClean="0"/>
              <a:t>recruitment”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2188" y="344324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A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49672" y="196527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B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049672" y="344324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C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8" idx="7"/>
            <a:endCxn id="9" idx="3"/>
          </p:cNvCxnSpPr>
          <p:nvPr/>
        </p:nvCxnSpPr>
        <p:spPr>
          <a:xfrm flipV="1">
            <a:off x="3672677" y="2745767"/>
            <a:ext cx="1510906" cy="83138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74693" y="486246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6"/>
            <a:endCxn id="10" idx="2"/>
          </p:cNvCxnSpPr>
          <p:nvPr/>
        </p:nvCxnSpPr>
        <p:spPr>
          <a:xfrm>
            <a:off x="3806588" y="3900440"/>
            <a:ext cx="12430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5"/>
            <a:endCxn id="15" idx="1"/>
          </p:cNvCxnSpPr>
          <p:nvPr/>
        </p:nvCxnSpPr>
        <p:spPr>
          <a:xfrm>
            <a:off x="3672677" y="4223729"/>
            <a:ext cx="1402016" cy="10959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27407" y="2556087"/>
            <a:ext cx="6976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4/9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6115" y="3423385"/>
            <a:ext cx="6976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4/9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79316" y="4136781"/>
            <a:ext cx="6976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1/9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06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Reasons for preferential recruitment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NOT A REASON</a:t>
            </a:r>
          </a:p>
          <a:p>
            <a:pPr lvl="1"/>
            <a:r>
              <a:rPr lang="en-US" dirty="0" smtClean="0"/>
              <a:t>Has more connections to similar people</a:t>
            </a:r>
          </a:p>
          <a:p>
            <a:pPr lvl="2"/>
            <a:r>
              <a:rPr lang="en-US" dirty="0" smtClean="0"/>
              <a:t>In principle, the weighting approaches should deal with this</a:t>
            </a:r>
          </a:p>
          <a:p>
            <a:r>
              <a:rPr lang="en-US" dirty="0" smtClean="0"/>
              <a:t>Reasons (not exhaustive)</a:t>
            </a:r>
          </a:p>
          <a:p>
            <a:pPr lvl="1"/>
            <a:r>
              <a:rPr lang="en-US" dirty="0" smtClean="0"/>
              <a:t>Better relationships with similar people</a:t>
            </a:r>
            <a:endParaRPr lang="en-US" dirty="0"/>
          </a:p>
          <a:p>
            <a:pPr lvl="1"/>
            <a:r>
              <a:rPr lang="en-US" dirty="0" smtClean="0"/>
              <a:t>Wants to help friend who needs money</a:t>
            </a:r>
          </a:p>
          <a:p>
            <a:pPr lvl="1"/>
            <a:r>
              <a:rPr lang="en-US" dirty="0" smtClean="0"/>
              <a:t>Wants friend to get HIV test</a:t>
            </a:r>
          </a:p>
          <a:p>
            <a:pPr lvl="1"/>
            <a:r>
              <a:rPr lang="en-US" dirty="0" smtClean="0"/>
              <a:t>Only friends who do riskier things want to get tested</a:t>
            </a:r>
          </a:p>
          <a:p>
            <a:pPr lvl="1"/>
            <a:r>
              <a:rPr lang="en-US" dirty="0" smtClean="0"/>
              <a:t>Unemployed friends more likely to be encountered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“Bottlenecks”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6607" y="1219200"/>
            <a:ext cx="4561593" cy="4906963"/>
          </a:xfrm>
        </p:spPr>
        <p:txBody>
          <a:bodyPr/>
          <a:lstStyle/>
          <a:p>
            <a:r>
              <a:rPr lang="en-US" dirty="0" smtClean="0"/>
              <a:t>Few ties between clusters</a:t>
            </a:r>
          </a:p>
          <a:p>
            <a:pPr lvl="1"/>
            <a:r>
              <a:rPr lang="en-US" dirty="0" smtClean="0"/>
              <a:t>Assumed to matter substantially</a:t>
            </a:r>
          </a:p>
          <a:p>
            <a:pPr lvl="1"/>
            <a:r>
              <a:rPr lang="en-US" dirty="0" smtClean="0"/>
              <a:t>Somewhat overstated</a:t>
            </a:r>
          </a:p>
          <a:p>
            <a:r>
              <a:rPr lang="en-US" dirty="0" smtClean="0"/>
              <a:t>General advice:</a:t>
            </a:r>
          </a:p>
          <a:p>
            <a:pPr lvl="1"/>
            <a:r>
              <a:rPr lang="en-US" dirty="0" smtClean="0"/>
              <a:t>Split sample </a:t>
            </a:r>
          </a:p>
          <a:p>
            <a:pPr lvl="1"/>
            <a:r>
              <a:rPr lang="en-US" dirty="0" smtClean="0"/>
              <a:t>Tough to achieve a priori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0916"/>
            <a:ext cx="4038600" cy="39045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10400" y="4907505"/>
            <a:ext cx="21336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 n=500, </a:t>
            </a:r>
            <a:r>
              <a:rPr lang="en-US" sz="1400" dirty="0" err="1" smtClean="0"/>
              <a:t>rds</a:t>
            </a:r>
            <a:r>
              <a:rPr lang="en-US" sz="1400" dirty="0" smtClean="0"/>
              <a:t> on this network exhibits 150X the sampling variance of SRS and the estimated sampling variance bears no relation to this, we see this in network after network after network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648200" y="5797189"/>
            <a:ext cx="2468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Mouw</a:t>
            </a:r>
            <a:r>
              <a:rPr lang="en-US" sz="1200" dirty="0" smtClean="0"/>
              <a:t> &amp; </a:t>
            </a:r>
            <a:r>
              <a:rPr lang="en-US" sz="1200" dirty="0" err="1" smtClean="0"/>
              <a:t>Verdery</a:t>
            </a:r>
            <a:r>
              <a:rPr lang="en-US" sz="1200" dirty="0" smtClean="0"/>
              <a:t> </a:t>
            </a:r>
            <a:r>
              <a:rPr lang="en-US" sz="1200" i="1" dirty="0" smtClean="0"/>
              <a:t>Soc. Meth. 2012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8" y="4544199"/>
            <a:ext cx="4309295" cy="15299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95422" y="6054540"/>
            <a:ext cx="2468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Salgnik</a:t>
            </a:r>
            <a:r>
              <a:rPr lang="en-US" sz="1200" dirty="0" smtClean="0"/>
              <a:t> &amp; </a:t>
            </a:r>
            <a:r>
              <a:rPr lang="en-US" sz="1200" dirty="0" err="1" smtClean="0"/>
              <a:t>Goel</a:t>
            </a:r>
            <a:r>
              <a:rPr lang="en-US" sz="1200" dirty="0" smtClean="0"/>
              <a:t> </a:t>
            </a:r>
            <a:r>
              <a:rPr lang="en-US" sz="1200" i="1" dirty="0" smtClean="0"/>
              <a:t>Stat. Med. 2009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205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295400"/>
            <a:ext cx="54102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Of the population mean</a:t>
            </a:r>
          </a:p>
          <a:p>
            <a:pPr lvl="1"/>
            <a:r>
              <a:rPr lang="en-US" dirty="0" smtClean="0"/>
              <a:t>At least 11 in current use</a:t>
            </a:r>
          </a:p>
          <a:p>
            <a:pPr lvl="2"/>
            <a:r>
              <a:rPr lang="en-US" dirty="0" smtClean="0"/>
              <a:t>Table on right</a:t>
            </a:r>
          </a:p>
          <a:p>
            <a:pPr lvl="2"/>
            <a:r>
              <a:rPr lang="en-US" dirty="0" err="1" smtClean="0"/>
              <a:t>McCreesh</a:t>
            </a:r>
            <a:r>
              <a:rPr lang="en-US" dirty="0" smtClean="0"/>
              <a:t> et al. 2013</a:t>
            </a:r>
          </a:p>
          <a:p>
            <a:pPr lvl="2"/>
            <a:r>
              <a:rPr lang="en-US" dirty="0" smtClean="0"/>
              <a:t>Crawford 2016</a:t>
            </a:r>
          </a:p>
          <a:p>
            <a:pPr lvl="2"/>
            <a:r>
              <a:rPr lang="en-US" dirty="0" err="1" smtClean="0"/>
              <a:t>Gile</a:t>
            </a:r>
            <a:r>
              <a:rPr lang="en-US" dirty="0" smtClean="0"/>
              <a:t> &amp; Handcock 2015</a:t>
            </a:r>
          </a:p>
          <a:p>
            <a:pPr lvl="2"/>
            <a:r>
              <a:rPr lang="en-US" dirty="0" err="1" smtClean="0"/>
              <a:t>Berchenko</a:t>
            </a:r>
            <a:r>
              <a:rPr lang="en-US" dirty="0" smtClean="0"/>
              <a:t> 2017</a:t>
            </a:r>
          </a:p>
          <a:p>
            <a:r>
              <a:rPr lang="en-US" dirty="0" smtClean="0"/>
              <a:t>Of the sampling variance</a:t>
            </a:r>
          </a:p>
          <a:p>
            <a:pPr lvl="1"/>
            <a:r>
              <a:rPr lang="en-US" dirty="0" smtClean="0"/>
              <a:t>5 primary methods in use</a:t>
            </a:r>
          </a:p>
          <a:p>
            <a:pPr lvl="2"/>
            <a:r>
              <a:rPr lang="en-US" dirty="0" smtClean="0"/>
              <a:t>Bootstrap (</a:t>
            </a:r>
            <a:r>
              <a:rPr lang="en-US" dirty="0" err="1" smtClean="0"/>
              <a:t>Salganik</a:t>
            </a:r>
            <a:r>
              <a:rPr lang="en-US" dirty="0" smtClean="0"/>
              <a:t> 2006)</a:t>
            </a:r>
          </a:p>
          <a:p>
            <a:pPr lvl="2"/>
            <a:r>
              <a:rPr lang="en-US" dirty="0" smtClean="0"/>
              <a:t>Analytical (</a:t>
            </a:r>
            <a:r>
              <a:rPr lang="en-US" dirty="0" err="1" smtClean="0"/>
              <a:t>Volz</a:t>
            </a:r>
            <a:r>
              <a:rPr lang="en-US" dirty="0" smtClean="0"/>
              <a:t> &amp; </a:t>
            </a:r>
            <a:r>
              <a:rPr lang="en-US" dirty="0" err="1" smtClean="0"/>
              <a:t>Heckathorn</a:t>
            </a:r>
            <a:r>
              <a:rPr lang="en-US" dirty="0" smtClean="0"/>
              <a:t> 2008)</a:t>
            </a:r>
          </a:p>
          <a:p>
            <a:pPr lvl="2"/>
            <a:r>
              <a:rPr lang="en-US" dirty="0" smtClean="0"/>
              <a:t>Successive Sampling (</a:t>
            </a:r>
            <a:r>
              <a:rPr lang="en-US" dirty="0" err="1" smtClean="0"/>
              <a:t>Gile</a:t>
            </a:r>
            <a:r>
              <a:rPr lang="en-US" dirty="0" smtClean="0"/>
              <a:t> 2011)</a:t>
            </a:r>
          </a:p>
          <a:p>
            <a:pPr lvl="2"/>
            <a:r>
              <a:rPr lang="en-US" dirty="0" smtClean="0"/>
              <a:t>Model assisted (</a:t>
            </a:r>
            <a:r>
              <a:rPr lang="en-US" dirty="0" err="1" smtClean="0"/>
              <a:t>Gile</a:t>
            </a:r>
            <a:r>
              <a:rPr lang="en-US" dirty="0" smtClean="0"/>
              <a:t> &amp; Handcock 2015)</a:t>
            </a:r>
          </a:p>
          <a:p>
            <a:pPr lvl="2"/>
            <a:r>
              <a:rPr lang="en-US" dirty="0" smtClean="0"/>
              <a:t>Tree Bootstrap (</a:t>
            </a:r>
            <a:r>
              <a:rPr lang="en-US" dirty="0" err="1" smtClean="0"/>
              <a:t>Baraff</a:t>
            </a:r>
            <a:r>
              <a:rPr lang="en-US" dirty="0" smtClean="0"/>
              <a:t> et al. 2016)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02364" y="1191632"/>
            <a:ext cx="4038600" cy="36617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15845" y="4836815"/>
            <a:ext cx="26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Verdery</a:t>
            </a:r>
            <a:r>
              <a:rPr lang="en-US" dirty="0" smtClean="0"/>
              <a:t>, et al., </a:t>
            </a:r>
            <a:r>
              <a:rPr lang="en-US" i="1" dirty="0" err="1" smtClean="0"/>
              <a:t>Epid</a:t>
            </a:r>
            <a:r>
              <a:rPr lang="en-US" i="1" dirty="0" smtClean="0"/>
              <a:t>.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comments on </a:t>
            </a:r>
            <a:r>
              <a:rPr lang="en-US" dirty="0" smtClean="0"/>
              <a:t>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295400"/>
            <a:ext cx="3962828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the population mean</a:t>
            </a:r>
          </a:p>
          <a:p>
            <a:pPr lvl="1"/>
            <a:r>
              <a:rPr lang="en-US" sz="2000" dirty="0" smtClean="0"/>
              <a:t>“linked ego networks” is best</a:t>
            </a:r>
          </a:p>
          <a:p>
            <a:pPr lvl="2"/>
            <a:r>
              <a:rPr lang="en-US" sz="1600" dirty="0" smtClean="0"/>
              <a:t>Requires respondents know peer attributes reasonably well</a:t>
            </a:r>
          </a:p>
          <a:p>
            <a:pPr lvl="2"/>
            <a:r>
              <a:rPr lang="en-US" sz="1600" dirty="0" smtClean="0"/>
              <a:t>Can’t calculate for many variables of interest</a:t>
            </a:r>
          </a:p>
          <a:p>
            <a:pPr lvl="1"/>
            <a:r>
              <a:rPr lang="en-US" sz="2000" dirty="0" smtClean="0"/>
              <a:t>Naïve estimator often works</a:t>
            </a:r>
          </a:p>
          <a:p>
            <a:pPr lvl="1"/>
            <a:r>
              <a:rPr lang="en-US" sz="2000" dirty="0" smtClean="0"/>
              <a:t>Most common</a:t>
            </a:r>
          </a:p>
          <a:p>
            <a:pPr lvl="2"/>
            <a:r>
              <a:rPr lang="en-US" sz="1600" dirty="0" err="1" smtClean="0"/>
              <a:t>Volz-Heckathorn</a:t>
            </a:r>
            <a:r>
              <a:rPr lang="en-US" sz="1600" dirty="0" smtClean="0"/>
              <a:t> </a:t>
            </a:r>
          </a:p>
          <a:p>
            <a:pPr lvl="2"/>
            <a:r>
              <a:rPr lang="en-US" sz="1600" dirty="0" smtClean="0"/>
              <a:t>Successive Sampling</a:t>
            </a:r>
          </a:p>
          <a:p>
            <a:pPr lvl="3"/>
            <a:r>
              <a:rPr lang="en-US" sz="1600" dirty="0" smtClean="0"/>
              <a:t>(In general, SS is better)</a:t>
            </a:r>
          </a:p>
          <a:p>
            <a:r>
              <a:rPr lang="en-US" sz="2400" dirty="0" smtClean="0"/>
              <a:t>For the sampling variance</a:t>
            </a:r>
          </a:p>
          <a:p>
            <a:pPr lvl="1"/>
            <a:r>
              <a:rPr lang="en-US" sz="2000" dirty="0" smtClean="0"/>
              <a:t>Only the tree bootstrap method seems to have anything resembling reasonable properties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3445" y="4038600"/>
            <a:ext cx="26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Verdery</a:t>
            </a:r>
            <a:r>
              <a:rPr lang="en-US" dirty="0" smtClean="0"/>
              <a:t>, et al., </a:t>
            </a:r>
            <a:r>
              <a:rPr lang="en-US" i="1" dirty="0" err="1" smtClean="0"/>
              <a:t>Epid</a:t>
            </a:r>
            <a:r>
              <a:rPr lang="en-US" i="1" dirty="0" smtClean="0"/>
              <a:t>. </a:t>
            </a:r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58432"/>
            <a:ext cx="4419600" cy="280749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698" y="4495800"/>
            <a:ext cx="4647772" cy="22901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9335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Web-based 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8070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Developing area</a:t>
            </a:r>
          </a:p>
          <a:p>
            <a:pPr lvl="1"/>
            <a:r>
              <a:rPr lang="en-US" dirty="0" smtClean="0"/>
              <a:t>Lots of potential, new pitfalls</a:t>
            </a:r>
          </a:p>
          <a:p>
            <a:r>
              <a:rPr lang="en-US" dirty="0" smtClean="0"/>
              <a:t>Recommendations</a:t>
            </a:r>
          </a:p>
          <a:p>
            <a:pPr lvl="1"/>
            <a:r>
              <a:rPr lang="en-US" dirty="0" smtClean="0"/>
              <a:t>Differences from traditional</a:t>
            </a:r>
          </a:p>
          <a:p>
            <a:pPr lvl="2"/>
            <a:r>
              <a:rPr lang="en-US" dirty="0" smtClean="0"/>
              <a:t>Be prepared to expand to 30-60 seeds; 20+ waves (generally good)</a:t>
            </a:r>
          </a:p>
          <a:p>
            <a:pPr lvl="1"/>
            <a:r>
              <a:rPr lang="en-US" dirty="0" smtClean="0"/>
              <a:t>Verification</a:t>
            </a:r>
          </a:p>
          <a:p>
            <a:pPr lvl="2"/>
            <a:r>
              <a:rPr lang="en-US" dirty="0" smtClean="0"/>
              <a:t>Respondent Uniqueness</a:t>
            </a:r>
          </a:p>
          <a:p>
            <a:pPr lvl="3"/>
            <a:r>
              <a:rPr lang="en-US" dirty="0" smtClean="0"/>
              <a:t>IP address verification; web-cam interview?</a:t>
            </a:r>
          </a:p>
          <a:p>
            <a:pPr lvl="2"/>
            <a:r>
              <a:rPr lang="en-US" dirty="0" smtClean="0"/>
              <a:t>Respondent is in target population</a:t>
            </a:r>
          </a:p>
          <a:p>
            <a:pPr lvl="3"/>
            <a:r>
              <a:rPr lang="en-US" dirty="0" smtClean="0"/>
              <a:t>In geographic area of interest? Fits other criteria?</a:t>
            </a:r>
          </a:p>
          <a:p>
            <a:pPr lvl="2"/>
            <a:r>
              <a:rPr lang="en-US" dirty="0" smtClean="0"/>
              <a:t>Coupon management</a:t>
            </a:r>
          </a:p>
          <a:p>
            <a:pPr lvl="3"/>
            <a:r>
              <a:rPr lang="en-US" dirty="0" smtClean="0"/>
              <a:t>Careful with secondary incentives</a:t>
            </a:r>
          </a:p>
          <a:p>
            <a:pPr lvl="1"/>
            <a:r>
              <a:rPr lang="en-US" dirty="0" smtClean="0"/>
              <a:t>Remember limitations</a:t>
            </a:r>
          </a:p>
          <a:p>
            <a:pPr lvl="2"/>
            <a:r>
              <a:rPr lang="en-US" dirty="0" smtClean="0"/>
              <a:t>Internet access, etc.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problems…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Expand recruitment</a:t>
            </a:r>
          </a:p>
          <a:p>
            <a:pPr lvl="1"/>
            <a:r>
              <a:rPr lang="en-US" dirty="0" smtClean="0"/>
              <a:t>Expand number of seeds</a:t>
            </a:r>
          </a:p>
          <a:p>
            <a:pPr lvl="1"/>
            <a:r>
              <a:rPr lang="en-US" dirty="0" smtClean="0"/>
              <a:t>Allow more than 3 recruits</a:t>
            </a:r>
          </a:p>
          <a:p>
            <a:pPr lvl="1"/>
            <a:r>
              <a:rPr lang="en-US" dirty="0" smtClean="0"/>
              <a:t>Raise incentives</a:t>
            </a:r>
          </a:p>
          <a:p>
            <a:pPr lvl="1"/>
            <a:r>
              <a:rPr lang="en-US" dirty="0" smtClean="0"/>
              <a:t>Reduce burdens</a:t>
            </a:r>
          </a:p>
          <a:p>
            <a:pPr lvl="2"/>
            <a:r>
              <a:rPr lang="en-US" dirty="0" smtClean="0"/>
              <a:t>Greater emphasis on anonymity</a:t>
            </a:r>
          </a:p>
          <a:p>
            <a:pPr lvl="2"/>
            <a:r>
              <a:rPr lang="en-US" dirty="0" smtClean="0"/>
              <a:t>Shorten survey</a:t>
            </a:r>
          </a:p>
          <a:p>
            <a:pPr lvl="2"/>
            <a:r>
              <a:rPr lang="en-US" dirty="0" smtClean="0"/>
              <a:t>Drop secondary interview</a:t>
            </a:r>
          </a:p>
          <a:p>
            <a:r>
              <a:rPr lang="en-US" dirty="0" smtClean="0"/>
              <a:t>If all else fails…</a:t>
            </a:r>
          </a:p>
          <a:p>
            <a:pPr lvl="1"/>
            <a:r>
              <a:rPr lang="en-US" dirty="0" smtClean="0"/>
              <a:t>Convenience sample</a:t>
            </a:r>
          </a:p>
          <a:p>
            <a:pPr lvl="1"/>
            <a:r>
              <a:rPr lang="en-US" dirty="0" smtClean="0"/>
              <a:t>Lean on other features</a:t>
            </a:r>
          </a:p>
          <a:p>
            <a:r>
              <a:rPr lang="en-US" dirty="0" smtClean="0"/>
              <a:t>It won’t always look like it does on paper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04" y="1828800"/>
            <a:ext cx="3292125" cy="2731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47" y="1828800"/>
            <a:ext cx="2840982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9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recommendations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Embed additional data collection in RDS</a:t>
            </a:r>
          </a:p>
          <a:p>
            <a:pPr lvl="1"/>
            <a:r>
              <a:rPr lang="en-US" dirty="0" smtClean="0"/>
              <a:t>Qualitative interviews</a:t>
            </a:r>
          </a:p>
          <a:p>
            <a:pPr lvl="1"/>
            <a:r>
              <a:rPr lang="en-US" dirty="0" smtClean="0"/>
              <a:t>Ego network rosters</a:t>
            </a:r>
          </a:p>
          <a:p>
            <a:pPr lvl="1"/>
            <a:r>
              <a:rPr lang="en-US" dirty="0" smtClean="0"/>
              <a:t>Minimally identifiable information about alters</a:t>
            </a:r>
          </a:p>
          <a:p>
            <a:r>
              <a:rPr lang="en-US" dirty="0" smtClean="0"/>
              <a:t>2) Examine more than just prevalence</a:t>
            </a:r>
          </a:p>
          <a:p>
            <a:pPr lvl="1"/>
            <a:r>
              <a:rPr lang="en-US" dirty="0" smtClean="0"/>
              <a:t>Population size</a:t>
            </a:r>
          </a:p>
          <a:p>
            <a:pPr lvl="1"/>
            <a:r>
              <a:rPr lang="en-US" dirty="0" smtClean="0"/>
              <a:t>Network structure</a:t>
            </a:r>
          </a:p>
          <a:p>
            <a:pPr lvl="1"/>
            <a:r>
              <a:rPr lang="en-US" dirty="0" smtClean="0"/>
              <a:t>Multivariate relationships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Promises &amp; </a:t>
            </a:r>
            <a:r>
              <a:rPr lang="en-US" dirty="0" smtClean="0"/>
              <a:t>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5502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Weighting/estimation can yield asymptotically unbiased estimates of population mean</a:t>
            </a:r>
          </a:p>
          <a:p>
            <a:pPr lvl="1"/>
            <a:r>
              <a:rPr lang="en-US" dirty="0" smtClean="0"/>
              <a:t>Unrealistic assumptions required</a:t>
            </a:r>
          </a:p>
          <a:p>
            <a:pPr lvl="1"/>
            <a:r>
              <a:rPr lang="en-US" dirty="0" smtClean="0"/>
              <a:t>Assumptions can be very difficult to verify</a:t>
            </a:r>
          </a:p>
          <a:p>
            <a:pPr lvl="1"/>
            <a:r>
              <a:rPr lang="en-US" dirty="0" smtClean="0"/>
              <a:t>Some bias in finite samples</a:t>
            </a:r>
          </a:p>
          <a:p>
            <a:pPr marL="0" indent="0">
              <a:buNone/>
            </a:pPr>
            <a:r>
              <a:rPr lang="en-US" dirty="0" smtClean="0"/>
              <a:t>Design effects remain high</a:t>
            </a:r>
          </a:p>
          <a:p>
            <a:pPr lvl="1"/>
            <a:r>
              <a:rPr lang="en-US" dirty="0" smtClean="0"/>
              <a:t>Orders </a:t>
            </a:r>
            <a:r>
              <a:rPr lang="en-US" dirty="0"/>
              <a:t>of magnitude </a:t>
            </a:r>
            <a:r>
              <a:rPr lang="en-US" dirty="0" smtClean="0"/>
              <a:t>larger N needed</a:t>
            </a:r>
          </a:p>
          <a:p>
            <a:pPr lvl="1"/>
            <a:r>
              <a:rPr lang="en-US" dirty="0" smtClean="0"/>
              <a:t>Estimates may be far from parameter</a:t>
            </a:r>
          </a:p>
          <a:p>
            <a:pPr lvl="1"/>
            <a:r>
              <a:rPr lang="en-US" dirty="0" smtClean="0"/>
              <a:t>Variance estimators are problematic</a:t>
            </a:r>
          </a:p>
          <a:p>
            <a:pPr marL="0" indent="0">
              <a:buNone/>
            </a:pPr>
            <a:r>
              <a:rPr lang="en-US" dirty="0" smtClean="0"/>
              <a:t>But…</a:t>
            </a:r>
          </a:p>
          <a:p>
            <a:pPr lvl="1"/>
            <a:r>
              <a:rPr lang="en-US" dirty="0" smtClean="0"/>
              <a:t>New data on understudied populations</a:t>
            </a:r>
          </a:p>
          <a:p>
            <a:pPr lvl="1"/>
            <a:r>
              <a:rPr lang="en-US" dirty="0" smtClean="0"/>
              <a:t>Very effective method for drawing </a:t>
            </a:r>
            <a:r>
              <a:rPr lang="en-US" dirty="0" smtClean="0"/>
              <a:t>samples</a:t>
            </a:r>
          </a:p>
          <a:p>
            <a:pPr lvl="1"/>
            <a:r>
              <a:rPr lang="en-US" dirty="0" smtClean="0"/>
              <a:t>Fast samples (50 cases/week)</a:t>
            </a:r>
            <a:endParaRPr lang="en-US" dirty="0" smtClean="0"/>
          </a:p>
          <a:p>
            <a:pPr lvl="1"/>
            <a:r>
              <a:rPr lang="en-US" dirty="0" smtClean="0"/>
              <a:t>Possible to learn a lot about networks (underutilized)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r>
              <a:rPr lang="en-US" dirty="0"/>
              <a:t>Future of </a:t>
            </a:r>
            <a:r>
              <a:rPr lang="en-US" dirty="0" smtClean="0"/>
              <a:t>social science research </a:t>
            </a:r>
          </a:p>
          <a:p>
            <a:pPr lvl="1"/>
            <a:r>
              <a:rPr lang="en-US" dirty="0" smtClean="0"/>
              <a:t>New populations of interest hard to survey</a:t>
            </a:r>
          </a:p>
          <a:p>
            <a:pPr lvl="2"/>
            <a:r>
              <a:rPr lang="en-US" dirty="0" smtClean="0"/>
              <a:t>e.g., undocumented migrants, drug users</a:t>
            </a:r>
          </a:p>
          <a:p>
            <a:pPr lvl="1"/>
            <a:r>
              <a:rPr lang="en-US" dirty="0" smtClean="0"/>
              <a:t>New analytic tools require new &amp; complex data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e.g., social network analysis </a:t>
            </a:r>
            <a:endParaRPr lang="en-US" dirty="0" smtClean="0"/>
          </a:p>
          <a:p>
            <a:pPr lvl="1"/>
            <a:r>
              <a:rPr lang="en-US" dirty="0" smtClean="0"/>
              <a:t>Existential threat of declining survey participation</a:t>
            </a:r>
          </a:p>
          <a:p>
            <a:pPr lvl="2"/>
            <a:r>
              <a:rPr lang="en-US" dirty="0" err="1" smtClean="0"/>
              <a:t>i.e</a:t>
            </a:r>
            <a:r>
              <a:rPr lang="en-US" dirty="0" smtClean="0"/>
              <a:t>, all groups are becoming hidden populations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Thank you!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276600"/>
            <a:ext cx="8001000" cy="2849563"/>
          </a:xfrm>
          <a:solidFill>
            <a:schemeClr val="accent1">
              <a:alpha val="28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Portions of this work were supported by a grant from the National Institutes of Health (1 </a:t>
            </a:r>
            <a:r>
              <a:rPr lang="en-US" dirty="0"/>
              <a:t>R03 </a:t>
            </a:r>
            <a:r>
              <a:rPr lang="en-US" dirty="0" smtClean="0"/>
              <a:t>SH000056-01; </a:t>
            </a:r>
            <a:r>
              <a:rPr lang="en-US" dirty="0" err="1" smtClean="0"/>
              <a:t>Verdery</a:t>
            </a:r>
            <a:r>
              <a:rPr lang="en-US" dirty="0" smtClean="0"/>
              <a:t> PI): </a:t>
            </a:r>
            <a:r>
              <a:rPr lang="en-US" dirty="0"/>
              <a:t>“Multivariate Regression with Respondent-Driven Sampling Data.”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 also appreciate assistance from the Justice Center for Research, the Institute for </a:t>
            </a:r>
            <a:r>
              <a:rPr lang="en-US" dirty="0" err="1" smtClean="0"/>
              <a:t>CyberScience</a:t>
            </a:r>
            <a:r>
              <a:rPr lang="en-US" dirty="0" smtClean="0"/>
              <a:t>, the Social Science Research Institute, the College of the Liberal Arts, and the Population </a:t>
            </a:r>
            <a:r>
              <a:rPr lang="en-US" dirty="0"/>
              <a:t>Research Institute at Penn State University, </a:t>
            </a:r>
            <a:r>
              <a:rPr lang="en-US" dirty="0" smtClean="0"/>
              <a:t>the last of which </a:t>
            </a:r>
            <a:r>
              <a:rPr lang="en-US" dirty="0"/>
              <a:t>is supported by an infrastructure grant </a:t>
            </a:r>
            <a:r>
              <a:rPr lang="en-US" dirty="0" smtClean="0"/>
              <a:t>from the </a:t>
            </a:r>
            <a:r>
              <a:rPr lang="en-US" dirty="0"/>
              <a:t>Eunice Kennedy Shriver National Institute of Child Health and Human Development (</a:t>
            </a:r>
            <a:r>
              <a:rPr lang="en-US" dirty="0" smtClean="0"/>
              <a:t>P2CHD041025 &amp; R24 </a:t>
            </a:r>
            <a:r>
              <a:rPr lang="en-US" dirty="0"/>
              <a:t>HD041025</a:t>
            </a:r>
            <a:r>
              <a:rPr lang="en-US" dirty="0" smtClean="0"/>
              <a:t>). </a:t>
            </a:r>
          </a:p>
          <a:p>
            <a:pPr marL="0" indent="0" algn="ctr">
              <a:buNone/>
            </a:pPr>
            <a:r>
              <a:rPr lang="en-US" dirty="0" smtClean="0"/>
              <a:t>Other portions of this work benefitted from support from the Duke Network Analysis Center, the Duke Population Research Institute, and the Carolina Population Center.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39952" y="1600200"/>
            <a:ext cx="7235952" cy="1389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Ashton M. </a:t>
            </a:r>
            <a:r>
              <a:rPr lang="en-US" sz="2400" dirty="0" err="1" smtClean="0">
                <a:solidFill>
                  <a:schemeClr val="bg1"/>
                </a:solidFill>
              </a:rPr>
              <a:t>Verdery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2"/>
              </a:rPr>
              <a:t>amv5430@psu.edu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I thank many coauthors: M. Giovanna </a:t>
            </a:r>
            <a:r>
              <a:rPr lang="en-US" sz="2400" dirty="0" err="1" smtClean="0">
                <a:solidFill>
                  <a:schemeClr val="bg1"/>
                </a:solidFill>
              </a:rPr>
              <a:t>Merli</a:t>
            </a:r>
            <a:r>
              <a:rPr lang="en-US" sz="2400" dirty="0" smtClean="0">
                <a:solidFill>
                  <a:schemeClr val="bg1"/>
                </a:solidFill>
              </a:rPr>
              <a:t>, James Moody, Ted </a:t>
            </a:r>
            <a:r>
              <a:rPr lang="en-US" sz="2400" dirty="0" err="1" smtClean="0">
                <a:solidFill>
                  <a:schemeClr val="bg1"/>
                </a:solidFill>
              </a:rPr>
              <a:t>Mouw</a:t>
            </a:r>
            <a:r>
              <a:rPr lang="en-US" sz="2400" dirty="0" smtClean="0">
                <a:solidFill>
                  <a:schemeClr val="bg1"/>
                </a:solidFill>
              </a:rPr>
              <a:t>, Peter J. </a:t>
            </a:r>
            <a:r>
              <a:rPr lang="en-US" sz="2400" dirty="0" err="1" smtClean="0">
                <a:solidFill>
                  <a:schemeClr val="bg1"/>
                </a:solidFill>
              </a:rPr>
              <a:t>Mucha</a:t>
            </a:r>
            <a:r>
              <a:rPr lang="en-US" sz="2400" dirty="0" smtClean="0">
                <a:solidFill>
                  <a:schemeClr val="bg1"/>
                </a:solidFill>
              </a:rPr>
              <a:t>, Jacob C. Fisher, Shawn </a:t>
            </a:r>
            <a:r>
              <a:rPr lang="en-US" sz="2400" dirty="0" err="1" smtClean="0">
                <a:solidFill>
                  <a:schemeClr val="bg1"/>
                </a:solidFill>
              </a:rPr>
              <a:t>Bauldry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Nalyn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Siripong</a:t>
            </a:r>
            <a:r>
              <a:rPr lang="en-US" sz="2400" dirty="0" smtClean="0">
                <a:solidFill>
                  <a:schemeClr val="bg1"/>
                </a:solidFill>
              </a:rPr>
              <a:t>, Jeff Smith, </a:t>
            </a:r>
            <a:r>
              <a:rPr lang="en-US" sz="2400" dirty="0" err="1" smtClean="0">
                <a:solidFill>
                  <a:schemeClr val="bg1"/>
                </a:solidFill>
              </a:rPr>
              <a:t>Kahina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Abdessalem</a:t>
            </a:r>
            <a:r>
              <a:rPr lang="en-US" sz="2400" dirty="0" smtClean="0">
                <a:solidFill>
                  <a:schemeClr val="bg1"/>
                </a:solidFill>
              </a:rPr>
              <a:t>, Sergio </a:t>
            </a:r>
            <a:r>
              <a:rPr lang="en-US" sz="2400" dirty="0">
                <a:solidFill>
                  <a:schemeClr val="bg1"/>
                </a:solidFill>
              </a:rPr>
              <a:t>Chavez, Heather Edelblute, Jing Li</a:t>
            </a:r>
            <a:r>
              <a:rPr lang="en-US" sz="2400" dirty="0" smtClean="0">
                <a:solidFill>
                  <a:schemeClr val="bg1"/>
                </a:solidFill>
              </a:rPr>
              <a:t>, Jose Luis Molina, Miranda Lubbers, Sara Francisco, Claire </a:t>
            </a:r>
            <a:r>
              <a:rPr lang="en-US" sz="2400" dirty="0" err="1" smtClean="0">
                <a:solidFill>
                  <a:schemeClr val="bg1"/>
                </a:solidFill>
              </a:rPr>
              <a:t>Kelling</a:t>
            </a:r>
            <a:r>
              <a:rPr lang="en-US" sz="2400" dirty="0" smtClean="0">
                <a:solidFill>
                  <a:schemeClr val="bg1"/>
                </a:solidFill>
              </a:rPr>
              <a:t>, Anne </a:t>
            </a:r>
            <a:r>
              <a:rPr lang="en-US" sz="2400" dirty="0" err="1" smtClean="0">
                <a:solidFill>
                  <a:schemeClr val="bg1"/>
                </a:solidFill>
              </a:rPr>
              <a:t>DeLessio</a:t>
            </a:r>
            <a:r>
              <a:rPr lang="en-US" sz="2400" dirty="0" smtClean="0">
                <a:solidFill>
                  <a:schemeClr val="bg1"/>
                </a:solidFill>
              </a:rPr>
              <a:t>-Parson, &amp; David Hunter.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8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Silliness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1353093"/>
            <a:ext cx="3609975" cy="536838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86500" y="4385962"/>
            <a:ext cx="243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http://www.pewresearch.org/2017/05/15/what-low-response-rates-mean-for-telephone-surveys/</a:t>
            </a:r>
          </a:p>
        </p:txBody>
      </p:sp>
    </p:spTree>
    <p:extLst>
      <p:ext uri="{BB962C8B-B14F-4D97-AF65-F5344CB8AC3E}">
        <p14:creationId xmlns:p14="http://schemas.microsoft.com/office/powerpoint/2010/main" val="7369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populations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6200" y="1600200"/>
            <a:ext cx="4419600" cy="4525963"/>
          </a:xfrm>
        </p:spPr>
        <p:txBody>
          <a:bodyPr/>
          <a:lstStyle/>
          <a:p>
            <a:r>
              <a:rPr lang="en-US" dirty="0" smtClean="0"/>
              <a:t>Collecting data from hidden populations is difficult because the absence of a sampling frame</a:t>
            </a:r>
          </a:p>
          <a:p>
            <a:pPr lvl="1"/>
            <a:r>
              <a:rPr lang="en-US" dirty="0" smtClean="0"/>
              <a:t>Stigma</a:t>
            </a:r>
          </a:p>
          <a:p>
            <a:pPr lvl="1"/>
            <a:r>
              <a:rPr lang="en-US" dirty="0" smtClean="0"/>
              <a:t>Non response</a:t>
            </a:r>
          </a:p>
          <a:p>
            <a:pPr lvl="1"/>
            <a:r>
              <a:rPr lang="en-US" dirty="0" smtClean="0"/>
              <a:t>Lack of trust</a:t>
            </a:r>
          </a:p>
          <a:p>
            <a:pPr lvl="1"/>
            <a:r>
              <a:rPr lang="en-US" dirty="0" smtClean="0"/>
              <a:t>Rarity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Fig. 1. Zoomed Google Earth image of the sampling frame, Lilongwe, Malawi, 20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05490"/>
            <a:ext cx="4992806" cy="240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14800" y="2057400"/>
            <a:ext cx="499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Household based sampling in Lilongwe, Malawi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800" y="4964668"/>
            <a:ext cx="499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Escamilla et al. 2014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14800" y="2057400"/>
            <a:ext cx="4992806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sample hidden populations?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91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Traditional approaches</a:t>
            </a:r>
          </a:p>
          <a:p>
            <a:pPr lvl="1"/>
            <a:r>
              <a:rPr lang="en-US" dirty="0" smtClean="0"/>
              <a:t>Convenience samples</a:t>
            </a:r>
          </a:p>
          <a:p>
            <a:pPr lvl="1"/>
            <a:r>
              <a:rPr lang="en-US" dirty="0" smtClean="0"/>
              <a:t>Clinical samples</a:t>
            </a:r>
          </a:p>
          <a:p>
            <a:pPr lvl="1"/>
            <a:r>
              <a:rPr lang="en-US" dirty="0" smtClean="0"/>
              <a:t>Location samples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Are we learning about people other than those sampled?</a:t>
            </a:r>
          </a:p>
          <a:p>
            <a:pPr lvl="2"/>
            <a:r>
              <a:rPr lang="en-US" dirty="0"/>
              <a:t>Limited ability to infer representation</a:t>
            </a:r>
          </a:p>
          <a:p>
            <a:pPr lvl="2"/>
            <a:r>
              <a:rPr lang="en-US" dirty="0"/>
              <a:t>Poor coverage for sampling </a:t>
            </a:r>
            <a:r>
              <a:rPr lang="en-US" dirty="0" smtClean="0"/>
              <a:t>frame</a:t>
            </a:r>
          </a:p>
          <a:p>
            <a:pPr lvl="2"/>
            <a:r>
              <a:rPr lang="en-US" dirty="0" smtClean="0"/>
              <a:t>Often time intensive, costly, very small samples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Ashton M. Verdery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3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Respondent-Driven Sampling (RDS)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170500"/>
            <a:ext cx="8382000" cy="50778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u="sng" dirty="0" smtClean="0"/>
              <a:t>sociological</a:t>
            </a:r>
            <a:r>
              <a:rPr lang="en-US" dirty="0" smtClean="0"/>
              <a:t> method with wide applications</a:t>
            </a:r>
          </a:p>
          <a:p>
            <a:pPr lvl="1"/>
            <a:r>
              <a:rPr lang="en-US" sz="1700" dirty="0" err="1" smtClean="0">
                <a:solidFill>
                  <a:schemeClr val="bg1">
                    <a:lumMod val="65000"/>
                  </a:schemeClr>
                </a:solidFill>
              </a:rPr>
              <a:t>Heckathorn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 1997</a:t>
            </a:r>
          </a:p>
          <a:p>
            <a:r>
              <a:rPr lang="en-US" dirty="0" smtClean="0"/>
              <a:t>Most </a:t>
            </a:r>
            <a:r>
              <a:rPr lang="en-US" dirty="0"/>
              <a:t>popular solution to problems of hidden populations </a:t>
            </a:r>
            <a:r>
              <a:rPr lang="en-US" dirty="0" smtClean="0"/>
              <a:t>in recent decades (as of May 2018)</a:t>
            </a:r>
            <a:endParaRPr lang="en-US" dirty="0"/>
          </a:p>
          <a:p>
            <a:pPr lvl="1"/>
            <a:r>
              <a:rPr lang="en-US" dirty="0" smtClean="0"/>
              <a:t>510+ </a:t>
            </a:r>
            <a:r>
              <a:rPr lang="en-US" dirty="0"/>
              <a:t>studies</a:t>
            </a:r>
          </a:p>
          <a:p>
            <a:pPr lvl="1"/>
            <a:r>
              <a:rPr lang="en-US" dirty="0" smtClean="0"/>
              <a:t>1.1k+ </a:t>
            </a:r>
            <a:r>
              <a:rPr lang="en-US" dirty="0"/>
              <a:t>papers, </a:t>
            </a:r>
            <a:r>
              <a:rPr lang="en-US" dirty="0" smtClean="0"/>
              <a:t>20k</a:t>
            </a:r>
            <a:r>
              <a:rPr lang="en-US" dirty="0"/>
              <a:t>+ </a:t>
            </a:r>
            <a:r>
              <a:rPr lang="en-US" dirty="0" smtClean="0"/>
              <a:t>cites</a:t>
            </a:r>
            <a:endParaRPr lang="en-US" dirty="0"/>
          </a:p>
          <a:p>
            <a:pPr lvl="1"/>
            <a:r>
              <a:rPr lang="en-US" dirty="0"/>
              <a:t>Over </a:t>
            </a:r>
            <a:r>
              <a:rPr lang="en-US" dirty="0" smtClean="0"/>
              <a:t>$200 mill. from </a:t>
            </a:r>
            <a:r>
              <a:rPr lang="en-US" dirty="0"/>
              <a:t>NIH</a:t>
            </a:r>
          </a:p>
          <a:p>
            <a:r>
              <a:rPr lang="en-US" dirty="0"/>
              <a:t>Compare to “ego centric”</a:t>
            </a:r>
          </a:p>
          <a:p>
            <a:pPr lvl="1"/>
            <a:r>
              <a:rPr lang="en-US" dirty="0" smtClean="0"/>
              <a:t>231 studies </a:t>
            </a:r>
            <a:r>
              <a:rPr lang="en-US" dirty="0"/>
              <a:t>funded</a:t>
            </a:r>
          </a:p>
          <a:p>
            <a:pPr lvl="1"/>
            <a:r>
              <a:rPr lang="en-US" dirty="0" smtClean="0"/>
              <a:t>$52 </a:t>
            </a:r>
            <a:r>
              <a:rPr lang="en-US" dirty="0"/>
              <a:t>million since </a:t>
            </a:r>
            <a:r>
              <a:rPr lang="en-US" dirty="0" smtClean="0"/>
              <a:t>1990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60243" y="2971801"/>
            <a:ext cx="4983757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8915400" cy="5257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Hidden populations of many stripes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Men who have sex with men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People who inject drugs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Commercial sex workers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High risk heterosexuals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Other drug users (opioids, methamphetamines)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Domestic violence victims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Victims of sexual violence (child prostitution, sex trafficking, war-time rape)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Jazz musicians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Vegetarians and vegans in Argentina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Wheelchair users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Non-institutionalized older adults (85+)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Most common questions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Can we sample this population?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What are the characteristics of this population?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What is the size of this population?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E0E6D-2B06-4E19-B9ED-A02F7FA749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9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ht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1882</Words>
  <Application>Microsoft Office PowerPoint</Application>
  <PresentationFormat>On-screen Show (4:3)</PresentationFormat>
  <Paragraphs>410</Paragraphs>
  <Slides>40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Tw Cen MT</vt:lpstr>
      <vt:lpstr>Ashton</vt:lpstr>
      <vt:lpstr>Respondent-Driven Sampling: An Overview</vt:lpstr>
      <vt:lpstr>Outline</vt:lpstr>
      <vt:lpstr>Samples from social networks</vt:lpstr>
      <vt:lpstr>Importance</vt:lpstr>
      <vt:lpstr>Silliness</vt:lpstr>
      <vt:lpstr>Hidden populations</vt:lpstr>
      <vt:lpstr>How to sample hidden populations?</vt:lpstr>
      <vt:lpstr>Respondent-Driven Sampling (RDS)</vt:lpstr>
      <vt:lpstr>RDS applications</vt:lpstr>
      <vt:lpstr>Top 10 fields</vt:lpstr>
      <vt:lpstr>Top 25 fields</vt:lpstr>
      <vt:lpstr>RDS overview</vt:lpstr>
      <vt:lpstr>Seeds &amp; coupons</vt:lpstr>
      <vt:lpstr>Coupons</vt:lpstr>
      <vt:lpstr>Example</vt:lpstr>
      <vt:lpstr>Example</vt:lpstr>
      <vt:lpstr>Example</vt:lpstr>
      <vt:lpstr>Core resources</vt:lpstr>
      <vt:lpstr>Key concepts &amp; assumptions</vt:lpstr>
      <vt:lpstr>Primary &amp; secondary interviews</vt:lpstr>
      <vt:lpstr>Key concepts</vt:lpstr>
      <vt:lpstr>Contrast with SRS</vt:lpstr>
      <vt:lpstr>Contrast with SRS</vt:lpstr>
      <vt:lpstr>Contrast with SRS</vt:lpstr>
      <vt:lpstr>Contrast with SRS</vt:lpstr>
      <vt:lpstr>Contrast with SRS (n=400)</vt:lpstr>
      <vt:lpstr>Bias &amp; sampling variance</vt:lpstr>
      <vt:lpstr>Estimates vs. parameters</vt:lpstr>
      <vt:lpstr>Respondent degree</vt:lpstr>
      <vt:lpstr>Assumption: “random recruitment”</vt:lpstr>
      <vt:lpstr>In practice: “preferential recruitment”</vt:lpstr>
      <vt:lpstr>Reasons for preferential recruitment</vt:lpstr>
      <vt:lpstr>“Bottlenecks”</vt:lpstr>
      <vt:lpstr>Estimators</vt:lpstr>
      <vt:lpstr>General comments on estimators</vt:lpstr>
      <vt:lpstr>Web-based RDS</vt:lpstr>
      <vt:lpstr>If problems…</vt:lpstr>
      <vt:lpstr>My recommendations</vt:lpstr>
      <vt:lpstr>Promises &amp; pitfalls</vt:lpstr>
      <vt:lpstr>Thank you!</vt:lpstr>
    </vt:vector>
  </TitlesOfParts>
  <Company>Carolina Population Center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Verdery, Ashton</dc:creator>
  <cp:lastModifiedBy>Ashton Verdery</cp:lastModifiedBy>
  <cp:revision>447</cp:revision>
  <dcterms:created xsi:type="dcterms:W3CDTF">2013-08-19T21:54:45Z</dcterms:created>
  <dcterms:modified xsi:type="dcterms:W3CDTF">2018-05-14T18:25:14Z</dcterms:modified>
</cp:coreProperties>
</file>